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1" r:id="rId1"/>
  </p:sldMasterIdLst>
  <p:notesMasterIdLst>
    <p:notesMasterId r:id="rId16"/>
  </p:notesMasterIdLst>
  <p:sldIdLst>
    <p:sldId id="256" r:id="rId2"/>
    <p:sldId id="279" r:id="rId3"/>
    <p:sldId id="280" r:id="rId4"/>
    <p:sldId id="268" r:id="rId5"/>
    <p:sldId id="267" r:id="rId6"/>
    <p:sldId id="269" r:id="rId7"/>
    <p:sldId id="270" r:id="rId8"/>
    <p:sldId id="271" r:id="rId9"/>
    <p:sldId id="272" r:id="rId10"/>
    <p:sldId id="273" r:id="rId11"/>
    <p:sldId id="276" r:id="rId12"/>
    <p:sldId id="275" r:id="rId13"/>
    <p:sldId id="277" r:id="rId14"/>
    <p:sldId id="27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qV/6FcQOCUsNCN6T86MmcT0bbZ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zaura do Carmo Alcoforado" initials="IdCA" lastIdx="1" clrIdx="0">
    <p:extLst>
      <p:ext uri="{19B8F6BF-5375-455C-9EA6-DF929625EA0E}">
        <p15:presenceInfo xmlns:p15="http://schemas.microsoft.com/office/powerpoint/2012/main" userId="S-1-5-21-1183192736-3603438314-3805290400-37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B930F5-2B3C-49B9-A2C1-5224816E79B6}">
  <a:tblStyle styleId="{B9B930F5-2B3C-49B9-A2C1-5224816E79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741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3301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6019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960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0942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3967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06951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298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0326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806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433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091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3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04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46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1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21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4081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60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20329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40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10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PLANEJAMENTO DAS DEMANDAS ORÇAMENTO 2022 - UFSCar</a:t>
            </a:r>
            <a:br>
              <a:rPr lang="pt-BR" dirty="0"/>
            </a:br>
            <a:endParaRPr dirty="0"/>
          </a:p>
        </p:txBody>
      </p:sp>
      <p:sp>
        <p:nvSpPr>
          <p:cNvPr id="144" name="Google Shape;144;p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Apresentação: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Pró-Reitoria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Administração –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ProAd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Carlos, 18 de fevereiro de 2022.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5EC20-6ECD-47BA-ABEA-BCE977A89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190" y="150920"/>
            <a:ext cx="9718684" cy="968096"/>
          </a:xfrm>
        </p:spPr>
        <p:txBody>
          <a:bodyPr>
            <a:noAutofit/>
          </a:bodyPr>
          <a:lstStyle/>
          <a:p>
            <a:pPr algn="ctr"/>
            <a:r>
              <a:rPr lang="pt-BR" sz="32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ORÇAMENTO X DEMANDAS - CUSTEIO - 20RK/RTN -  POR UNIDADES</a:t>
            </a:r>
            <a:r>
              <a:rPr lang="pt-BR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02D2070-C80D-41C6-BF2A-6C47E9FC7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054989"/>
              </p:ext>
            </p:extLst>
          </p:nvPr>
        </p:nvGraphicFramePr>
        <p:xfrm>
          <a:off x="949911" y="1414230"/>
          <a:ext cx="10315852" cy="4862280"/>
        </p:xfrm>
        <a:graphic>
          <a:graphicData uri="http://schemas.openxmlformats.org/drawingml/2006/table">
            <a:tbl>
              <a:tblPr/>
              <a:tblGrid>
                <a:gridCol w="8699544">
                  <a:extLst>
                    <a:ext uri="{9D8B030D-6E8A-4147-A177-3AD203B41FA5}">
                      <a16:colId xmlns:a16="http://schemas.microsoft.com/office/drawing/2014/main" val="4267178888"/>
                    </a:ext>
                  </a:extLst>
                </a:gridCol>
                <a:gridCol w="1616308">
                  <a:extLst>
                    <a:ext uri="{9D8B030D-6E8A-4147-A177-3AD203B41FA5}">
                      <a16:colId xmlns:a16="http://schemas.microsoft.com/office/drawing/2014/main" val="1118202916"/>
                    </a:ext>
                  </a:extLst>
                </a:gridCol>
              </a:tblGrid>
              <a:tr h="5334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1.959.526,00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643452"/>
                  </a:ext>
                </a:extLst>
              </a:tr>
              <a:tr h="5334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874349"/>
                  </a:ext>
                </a:extLst>
              </a:tr>
              <a:tr h="5334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976.941,00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244780"/>
                  </a:ext>
                </a:extLst>
              </a:tr>
              <a:tr h="5334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SANTA CASA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1.386.000,00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02954"/>
                  </a:ext>
                </a:extLst>
              </a:tr>
              <a:tr h="5334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48.677.945,00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863692"/>
                  </a:ext>
                </a:extLst>
              </a:tr>
              <a:tr h="5334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204852"/>
                  </a:ext>
                </a:extLst>
              </a:tr>
              <a:tr h="5334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55.700.412,00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262326"/>
                  </a:ext>
                </a:extLst>
              </a:tr>
              <a:tr h="5334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ORÇAMENTO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-41.303.882,00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764183"/>
                  </a:ext>
                </a:extLst>
              </a:tr>
              <a:tr h="59444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DÉFICIT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14.396.530,00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87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446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B3C16-5138-4237-99DD-E88A4F0D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ORÇAMENTO X DEMANDAS - INVESTIMENTOS</a:t>
            </a:r>
            <a:r>
              <a:rPr lang="pt-BR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D93BA3B-18C3-4D27-92D7-20B779444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589716"/>
              </p:ext>
            </p:extLst>
          </p:nvPr>
        </p:nvGraphicFramePr>
        <p:xfrm>
          <a:off x="905522" y="2209216"/>
          <a:ext cx="9587884" cy="2566972"/>
        </p:xfrm>
        <a:graphic>
          <a:graphicData uri="http://schemas.openxmlformats.org/drawingml/2006/table">
            <a:tbl>
              <a:tblPr/>
              <a:tblGrid>
                <a:gridCol w="1148779">
                  <a:extLst>
                    <a:ext uri="{9D8B030D-6E8A-4147-A177-3AD203B41FA5}">
                      <a16:colId xmlns:a16="http://schemas.microsoft.com/office/drawing/2014/main" val="438397868"/>
                    </a:ext>
                  </a:extLst>
                </a:gridCol>
                <a:gridCol w="6936856">
                  <a:extLst>
                    <a:ext uri="{9D8B030D-6E8A-4147-A177-3AD203B41FA5}">
                      <a16:colId xmlns:a16="http://schemas.microsoft.com/office/drawing/2014/main" val="3101661343"/>
                    </a:ext>
                  </a:extLst>
                </a:gridCol>
                <a:gridCol w="1502249">
                  <a:extLst>
                    <a:ext uri="{9D8B030D-6E8A-4147-A177-3AD203B41FA5}">
                      <a16:colId xmlns:a16="http://schemas.microsoft.com/office/drawing/2014/main" val="3340957863"/>
                    </a:ext>
                  </a:extLst>
                </a:gridCol>
              </a:tblGrid>
              <a:tr h="31052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AÇÃO 20RK - RTN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868437"/>
                  </a:ext>
                </a:extLst>
              </a:tr>
              <a:tr h="6210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Aquisição de Equipamentos - aquisição de equipamentos - SAGUI (áudio, vídeo, eletrônicos, eletrodomésticos, mobiliário, projetor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multmídea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refrigeração, TIC)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150358"/>
                  </a:ext>
                </a:extLst>
              </a:tr>
              <a:tr h="3933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Equipamentos de 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711.999,00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710625"/>
                  </a:ext>
                </a:extLst>
              </a:tr>
              <a:tr h="3105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RTN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2.211.999,00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530452"/>
                  </a:ext>
                </a:extLst>
              </a:tr>
              <a:tr h="31052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AÇÃO 8282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261583"/>
                  </a:ext>
                </a:extLst>
              </a:tr>
              <a:tr h="3105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OBRAS (obra ciclo básico II + outras obras a serem definidas)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3.721.881,00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785792"/>
                  </a:ext>
                </a:extLst>
              </a:tr>
              <a:tr h="31052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INVESTIMENTOS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5.933.880,00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382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613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22840-CDB6-4A32-B1B9-6CAF9FA5F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EMENDAS DISPONIBILIZADAS NA LOA 2022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FC262E2-077D-4473-9128-FC389ACA5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67442"/>
              </p:ext>
            </p:extLst>
          </p:nvPr>
        </p:nvGraphicFramePr>
        <p:xfrm>
          <a:off x="842169" y="1514008"/>
          <a:ext cx="10445424" cy="1932239"/>
        </p:xfrm>
        <a:graphic>
          <a:graphicData uri="http://schemas.openxmlformats.org/drawingml/2006/table">
            <a:tbl>
              <a:tblPr/>
              <a:tblGrid>
                <a:gridCol w="1007958">
                  <a:extLst>
                    <a:ext uri="{9D8B030D-6E8A-4147-A177-3AD203B41FA5}">
                      <a16:colId xmlns:a16="http://schemas.microsoft.com/office/drawing/2014/main" val="3650748442"/>
                    </a:ext>
                  </a:extLst>
                </a:gridCol>
                <a:gridCol w="6086517">
                  <a:extLst>
                    <a:ext uri="{9D8B030D-6E8A-4147-A177-3AD203B41FA5}">
                      <a16:colId xmlns:a16="http://schemas.microsoft.com/office/drawing/2014/main" val="309975658"/>
                    </a:ext>
                  </a:extLst>
                </a:gridCol>
                <a:gridCol w="3350949">
                  <a:extLst>
                    <a:ext uri="{9D8B030D-6E8A-4147-A177-3AD203B41FA5}">
                      <a16:colId xmlns:a16="http://schemas.microsoft.com/office/drawing/2014/main" val="2604815013"/>
                    </a:ext>
                  </a:extLst>
                </a:gridCol>
              </a:tblGrid>
              <a:tr h="38865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EMENDAS DE CUSTEIO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222192"/>
                  </a:ext>
                </a:extLst>
              </a:tr>
              <a:tr h="3487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20GK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Emenda Deputado Paulo Teixeira (Professor Joelson e equipe)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720861"/>
                  </a:ext>
                </a:extLst>
              </a:tr>
              <a:tr h="3487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20GK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Emenda Deputado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Nilto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Tatto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Nilto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Tatto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(Professor Joelson e equipe)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233930"/>
                  </a:ext>
                </a:extLst>
              </a:tr>
              <a:tr h="3487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Emenda Deputado Ivan Valente (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Profªs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Fernanda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Castilano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Mônica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Stilvel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60755"/>
                  </a:ext>
                </a:extLst>
              </a:tr>
              <a:tr h="3487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463513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217B092-1FC7-460A-BE4F-7446E03BC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572452"/>
              </p:ext>
            </p:extLst>
          </p:nvPr>
        </p:nvGraphicFramePr>
        <p:xfrm>
          <a:off x="842169" y="4212235"/>
          <a:ext cx="10475405" cy="807821"/>
        </p:xfrm>
        <a:graphic>
          <a:graphicData uri="http://schemas.openxmlformats.org/drawingml/2006/table">
            <a:tbl>
              <a:tblPr/>
              <a:tblGrid>
                <a:gridCol w="1244341">
                  <a:extLst>
                    <a:ext uri="{9D8B030D-6E8A-4147-A177-3AD203B41FA5}">
                      <a16:colId xmlns:a16="http://schemas.microsoft.com/office/drawing/2014/main" val="3317335244"/>
                    </a:ext>
                  </a:extLst>
                </a:gridCol>
                <a:gridCol w="7513907">
                  <a:extLst>
                    <a:ext uri="{9D8B030D-6E8A-4147-A177-3AD203B41FA5}">
                      <a16:colId xmlns:a16="http://schemas.microsoft.com/office/drawing/2014/main" val="2430901220"/>
                    </a:ext>
                  </a:extLst>
                </a:gridCol>
                <a:gridCol w="1717157">
                  <a:extLst>
                    <a:ext uri="{9D8B030D-6E8A-4147-A177-3AD203B41FA5}">
                      <a16:colId xmlns:a16="http://schemas.microsoft.com/office/drawing/2014/main" val="590623385"/>
                    </a:ext>
                  </a:extLst>
                </a:gridCol>
              </a:tblGrid>
              <a:tr h="29640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EMENDA DE INVESTIMENTOS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513849"/>
                  </a:ext>
                </a:extLst>
              </a:tr>
              <a:tr h="5114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20GK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Emenda Deputado Ivan Valente (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Profªs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Fernanda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Castilano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Mônica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Stilvel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744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12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D2C0B-39A5-482E-ADA5-C7FF3A96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12" y="609600"/>
            <a:ext cx="8377890" cy="707136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RECURSOS PRÓPRIOS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87B1A55-FCE2-4AE4-B18D-F537C684D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06841"/>
              </p:ext>
            </p:extLst>
          </p:nvPr>
        </p:nvGraphicFramePr>
        <p:xfrm>
          <a:off x="1083076" y="1466941"/>
          <a:ext cx="10076155" cy="4694166"/>
        </p:xfrm>
        <a:graphic>
          <a:graphicData uri="http://schemas.openxmlformats.org/drawingml/2006/table">
            <a:tbl>
              <a:tblPr/>
              <a:tblGrid>
                <a:gridCol w="1207281">
                  <a:extLst>
                    <a:ext uri="{9D8B030D-6E8A-4147-A177-3AD203B41FA5}">
                      <a16:colId xmlns:a16="http://schemas.microsoft.com/office/drawing/2014/main" val="3035992586"/>
                    </a:ext>
                  </a:extLst>
                </a:gridCol>
                <a:gridCol w="7290121">
                  <a:extLst>
                    <a:ext uri="{9D8B030D-6E8A-4147-A177-3AD203B41FA5}">
                      <a16:colId xmlns:a16="http://schemas.microsoft.com/office/drawing/2014/main" val="2565443515"/>
                    </a:ext>
                  </a:extLst>
                </a:gridCol>
                <a:gridCol w="1578753">
                  <a:extLst>
                    <a:ext uri="{9D8B030D-6E8A-4147-A177-3AD203B41FA5}">
                      <a16:colId xmlns:a16="http://schemas.microsoft.com/office/drawing/2014/main" val="302661067"/>
                    </a:ext>
                  </a:extLst>
                </a:gridCol>
              </a:tblGrid>
              <a:tr h="3988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TETO ORÇAMENTÁRIO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3.459.627,00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751286"/>
                  </a:ext>
                </a:extLst>
              </a:tr>
              <a:tr h="35794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DESPESAS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220283"/>
                  </a:ext>
                </a:extLst>
              </a:tr>
              <a:tr h="3579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PROEX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628112"/>
                  </a:ext>
                </a:extLst>
              </a:tr>
              <a:tr h="3579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Capacitação - 8150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025759"/>
                  </a:ext>
                </a:extLst>
              </a:tr>
              <a:tr h="3579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ANUIDADES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306821"/>
                  </a:ext>
                </a:extLst>
              </a:tr>
              <a:tr h="3579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Andifes - 0150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998771"/>
                  </a:ext>
                </a:extLst>
              </a:tr>
              <a:tr h="3579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Aulp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- 0150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2.995,00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800690"/>
                  </a:ext>
                </a:extLst>
              </a:tr>
              <a:tr h="3579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Tordesillas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- 0150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2.995,00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597604"/>
                  </a:ext>
                </a:extLst>
              </a:tr>
              <a:tr h="3579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Columbus - 0150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566376"/>
                  </a:ext>
                </a:extLst>
              </a:tr>
              <a:tr h="3579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Augm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- 0150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22.004,00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677782"/>
                  </a:ext>
                </a:extLst>
              </a:tr>
              <a:tr h="3579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938.994,00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885642"/>
                  </a:ext>
                </a:extLst>
              </a:tr>
              <a:tr h="3579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TETO ORÇAMENTÁRIO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-3.459.627,00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284335"/>
                  </a:ext>
                </a:extLst>
              </a:tr>
              <a:tr h="3579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SALDO DO TETO PARA AS DEMAIS DESPESAS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-2.520.633,00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829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126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0207E-0D28-4542-906C-E45576FE8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13022"/>
            <a:ext cx="8596668" cy="1783829"/>
          </a:xfrm>
        </p:spPr>
        <p:txBody>
          <a:bodyPr/>
          <a:lstStyle/>
          <a:p>
            <a:pPr algn="ctr"/>
            <a:r>
              <a:rPr lang="pt-BR" sz="4400" b="1" dirty="0"/>
              <a:t>Obrigada!!!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095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79161" y="5792735"/>
            <a:ext cx="677163" cy="181954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>
              <a:spcBef>
                <a:spcPts val="113"/>
              </a:spcBef>
            </a:pPr>
            <a:r>
              <a:rPr sz="1088" b="1" dirty="0">
                <a:solidFill>
                  <a:srgbClr val="FFFFFF"/>
                </a:solidFill>
                <a:latin typeface="Calibri"/>
                <a:cs typeface="Calibri"/>
              </a:rPr>
              <a:t>Fonte</a:t>
            </a:r>
            <a:r>
              <a:rPr sz="1088" b="1" spc="-6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88" b="1" spc="5" dirty="0">
                <a:solidFill>
                  <a:srgbClr val="FFFFFF"/>
                </a:solidFill>
                <a:latin typeface="Calibri"/>
                <a:cs typeface="Calibri"/>
              </a:rPr>
              <a:t>SIAFI</a:t>
            </a:r>
            <a:endParaRPr sz="1088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4D231-6436-4C23-8B3F-A25521714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Orçamento para as universidades federais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A608158-9784-4D2B-B334-7DCBE72F5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2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610B55-A5C3-462F-B32B-B90C30FBB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62" y="655320"/>
            <a:ext cx="8596668" cy="679554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ORÇAMENTO UFSCAR – EXERCÍCIO 2022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0B5B2A6-F853-420B-A0E7-75922B757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020134"/>
              </p:ext>
            </p:extLst>
          </p:nvPr>
        </p:nvGraphicFramePr>
        <p:xfrm>
          <a:off x="887766" y="1409076"/>
          <a:ext cx="10528918" cy="5448925"/>
        </p:xfrm>
        <a:graphic>
          <a:graphicData uri="http://schemas.openxmlformats.org/drawingml/2006/table">
            <a:tbl>
              <a:tblPr/>
              <a:tblGrid>
                <a:gridCol w="1261529">
                  <a:extLst>
                    <a:ext uri="{9D8B030D-6E8A-4147-A177-3AD203B41FA5}">
                      <a16:colId xmlns:a16="http://schemas.microsoft.com/office/drawing/2014/main" val="2558413194"/>
                    </a:ext>
                  </a:extLst>
                </a:gridCol>
                <a:gridCol w="7617696">
                  <a:extLst>
                    <a:ext uri="{9D8B030D-6E8A-4147-A177-3AD203B41FA5}">
                      <a16:colId xmlns:a16="http://schemas.microsoft.com/office/drawing/2014/main" val="1679926014"/>
                    </a:ext>
                  </a:extLst>
                </a:gridCol>
                <a:gridCol w="1649693">
                  <a:extLst>
                    <a:ext uri="{9D8B030D-6E8A-4147-A177-3AD203B41FA5}">
                      <a16:colId xmlns:a16="http://schemas.microsoft.com/office/drawing/2014/main" val="3375364251"/>
                    </a:ext>
                  </a:extLst>
                </a:gridCol>
              </a:tblGrid>
              <a:tr h="4847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AÇÕES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PESSOAL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930610"/>
                  </a:ext>
                </a:extLst>
              </a:tr>
              <a:tr h="4072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Assistência médica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7.077.583,00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327508"/>
                  </a:ext>
                </a:extLst>
              </a:tr>
              <a:tr h="4072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20TP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370.278.798,00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597448"/>
                  </a:ext>
                </a:extLst>
              </a:tr>
              <a:tr h="4072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Benefícios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17.727.157,00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085478"/>
                  </a:ext>
                </a:extLst>
              </a:tr>
              <a:tr h="4072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Capacitação - (RP)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388196"/>
                  </a:ext>
                </a:extLst>
              </a:tr>
              <a:tr h="4072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Aposentadorias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157.116.375,00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525668"/>
                  </a:ext>
                </a:extLst>
              </a:tr>
              <a:tr h="4072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09HB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Contribuições Previdenciárias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82.289.156,00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77914"/>
                  </a:ext>
                </a:extLst>
              </a:tr>
              <a:tr h="4072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634.739.069,00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285471"/>
                  </a:ext>
                </a:extLst>
              </a:tr>
              <a:tr h="4072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0005/00S6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SETENÇAS JUDICIAIS E BENEFÍCIOS ESPECIAIS DE APOSENTADORIA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6.955.859,00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752318"/>
                  </a:ext>
                </a:extLst>
              </a:tr>
              <a:tr h="4072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GERAL - PESSOAL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641.694.928,00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230354"/>
                  </a:ext>
                </a:extLst>
              </a:tr>
              <a:tr h="407215"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590261"/>
                  </a:ext>
                </a:extLst>
              </a:tr>
              <a:tr h="4847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ASSISTÊNCIA ESTUDANTIL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618684"/>
                  </a:ext>
                </a:extLst>
              </a:tr>
              <a:tr h="4072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PNAES - Assistência Estudantil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10.115.972,00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730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071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08D87D1-E681-42F4-A487-D3390E9A4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718107"/>
              </p:ext>
            </p:extLst>
          </p:nvPr>
        </p:nvGraphicFramePr>
        <p:xfrm>
          <a:off x="559292" y="344775"/>
          <a:ext cx="10706469" cy="6393374"/>
        </p:xfrm>
        <a:graphic>
          <a:graphicData uri="http://schemas.openxmlformats.org/drawingml/2006/table">
            <a:tbl>
              <a:tblPr/>
              <a:tblGrid>
                <a:gridCol w="1282803">
                  <a:extLst>
                    <a:ext uri="{9D8B030D-6E8A-4147-A177-3AD203B41FA5}">
                      <a16:colId xmlns:a16="http://schemas.microsoft.com/office/drawing/2014/main" val="3126064480"/>
                    </a:ext>
                  </a:extLst>
                </a:gridCol>
                <a:gridCol w="7746155">
                  <a:extLst>
                    <a:ext uri="{9D8B030D-6E8A-4147-A177-3AD203B41FA5}">
                      <a16:colId xmlns:a16="http://schemas.microsoft.com/office/drawing/2014/main" val="2058407240"/>
                    </a:ext>
                  </a:extLst>
                </a:gridCol>
                <a:gridCol w="1677511">
                  <a:extLst>
                    <a:ext uri="{9D8B030D-6E8A-4147-A177-3AD203B41FA5}">
                      <a16:colId xmlns:a16="http://schemas.microsoft.com/office/drawing/2014/main" val="66882162"/>
                    </a:ext>
                  </a:extLst>
                </a:gridCol>
              </a:tblGrid>
              <a:tr h="38889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FUNCIONAMENTO E MANUTENÇÃO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347968"/>
                  </a:ext>
                </a:extLst>
              </a:tr>
              <a:tr h="3266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00OQ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Contribuição a organismos internacionais (RP)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52.994,00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348784"/>
                  </a:ext>
                </a:extLst>
              </a:tr>
              <a:tr h="3266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OOPW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Contribuição a organismos nacionais (RP)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36.000,00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618979"/>
                  </a:ext>
                </a:extLst>
              </a:tr>
              <a:tr h="3266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20GK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Ações de Graduação, Pós-Graduação, Ensino, Pesquisa e extensão – RTN (viver sem limites)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60.000,00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207030"/>
                  </a:ext>
                </a:extLst>
              </a:tr>
              <a:tr h="3266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20GK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EMENDA - Paulo Teixeira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900.000,00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896662"/>
                  </a:ext>
                </a:extLst>
              </a:tr>
              <a:tr h="3266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20GK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EMENDA -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Nilto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Tatto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500.000,00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77016"/>
                  </a:ext>
                </a:extLst>
              </a:tr>
              <a:tr h="3266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20RK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Ação 20RK - Funcionamento das IFES –RTN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41.303.882,00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31639"/>
                  </a:ext>
                </a:extLst>
              </a:tr>
              <a:tr h="3266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20RK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Ação 20RK - Teto para Recursos Próprios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3.120.633,00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010750"/>
                  </a:ext>
                </a:extLst>
              </a:tr>
              <a:tr h="3266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20RK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Ação 20RK - PASEP – RTN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3.625.492,00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62279"/>
                  </a:ext>
                </a:extLst>
              </a:tr>
              <a:tr h="3266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20RK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EMENDA - Ivan Valente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500.000,00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778938"/>
                  </a:ext>
                </a:extLst>
              </a:tr>
              <a:tr h="3266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CUSTEIO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50.099.001,00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183878"/>
                  </a:ext>
                </a:extLst>
              </a:tr>
              <a:tr h="3266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445362"/>
                  </a:ext>
                </a:extLst>
              </a:tr>
              <a:tr h="38889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INVESTIMENTOS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701494"/>
                  </a:ext>
                </a:extLst>
              </a:tr>
              <a:tr h="3266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20RK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20RK - RTN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2.211.999,00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586323"/>
                  </a:ext>
                </a:extLst>
              </a:tr>
              <a:tr h="3266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8282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REUNE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3.721.881,00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86539"/>
                  </a:ext>
                </a:extLst>
              </a:tr>
              <a:tr h="3266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20RK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EMENDA IVAN VALENTE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500.000,00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948995"/>
                  </a:ext>
                </a:extLst>
              </a:tr>
              <a:tr h="3266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INVESTIMENTOS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6.433.880,00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366509"/>
                  </a:ext>
                </a:extLst>
              </a:tr>
              <a:tr h="3266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773887"/>
                  </a:ext>
                </a:extLst>
              </a:tr>
              <a:tr h="3888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ORÇAMENTO TOTAL 2022</a:t>
                      </a: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708.343.781,00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4" marR="9444" marT="9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082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96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6E7E4-B80C-485F-BDBF-45AB779BA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4872"/>
            <a:ext cx="9833828" cy="772794"/>
          </a:xfrm>
        </p:spPr>
        <p:txBody>
          <a:bodyPr>
            <a:noAutofit/>
          </a:bodyPr>
          <a:lstStyle/>
          <a:p>
            <a:pPr algn="ctr"/>
            <a:r>
              <a:rPr lang="pt-BR" sz="32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DEMANDAS - CUSTEIO</a:t>
            </a:r>
            <a:r>
              <a:rPr lang="pt-BR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2AB7154-D83F-4341-AD29-674BA757C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321897"/>
              </p:ext>
            </p:extLst>
          </p:nvPr>
        </p:nvGraphicFramePr>
        <p:xfrm>
          <a:off x="506027" y="924006"/>
          <a:ext cx="11203619" cy="5758227"/>
        </p:xfrm>
        <a:graphic>
          <a:graphicData uri="http://schemas.openxmlformats.org/drawingml/2006/table">
            <a:tbl>
              <a:tblPr/>
              <a:tblGrid>
                <a:gridCol w="1342369">
                  <a:extLst>
                    <a:ext uri="{9D8B030D-6E8A-4147-A177-3AD203B41FA5}">
                      <a16:colId xmlns:a16="http://schemas.microsoft.com/office/drawing/2014/main" val="465286884"/>
                    </a:ext>
                  </a:extLst>
                </a:gridCol>
                <a:gridCol w="8105843">
                  <a:extLst>
                    <a:ext uri="{9D8B030D-6E8A-4147-A177-3AD203B41FA5}">
                      <a16:colId xmlns:a16="http://schemas.microsoft.com/office/drawing/2014/main" val="2191031270"/>
                    </a:ext>
                  </a:extLst>
                </a:gridCol>
                <a:gridCol w="1755407">
                  <a:extLst>
                    <a:ext uri="{9D8B030D-6E8A-4147-A177-3AD203B41FA5}">
                      <a16:colId xmlns:a16="http://schemas.microsoft.com/office/drawing/2014/main" val="2891678494"/>
                    </a:ext>
                  </a:extLst>
                </a:gridCol>
              </a:tblGrid>
              <a:tr h="31849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PROACE - PNAES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291928"/>
                  </a:ext>
                </a:extLst>
              </a:tr>
              <a:tr h="2675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Bolsas assistenciais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10.800.000,00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173684"/>
                  </a:ext>
                </a:extLst>
              </a:tr>
              <a:tr h="2675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Projeto Incluir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182.775,00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999334"/>
                  </a:ext>
                </a:extLst>
              </a:tr>
              <a:tr h="2675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Promissaes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64" marR="8964" marT="8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116.823,00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005120"/>
                  </a:ext>
                </a:extLst>
              </a:tr>
              <a:tr h="2547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DESPESAS COM BOLSAS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11.099.598,00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33723"/>
                  </a:ext>
                </a:extLst>
              </a:tr>
              <a:tr h="2547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ORÇAMENTO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10.115.972,00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127558"/>
                  </a:ext>
                </a:extLst>
              </a:tr>
              <a:tr h="2547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DÉFICIT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-983.626,00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116679"/>
                  </a:ext>
                </a:extLst>
              </a:tr>
              <a:tr h="254798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358568"/>
                  </a:ext>
                </a:extLst>
              </a:tr>
              <a:tr h="31849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PROACE - RTN</a:t>
                      </a:r>
                    </a:p>
                  </a:txBody>
                  <a:tcPr marL="8964" marR="8964" marT="89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255424"/>
                  </a:ext>
                </a:extLst>
              </a:tr>
              <a:tr h="2547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BOLSAS ASSISTENCIAIS - (REMANEJAMENTO PARA COMPLEMENTO DO PAGAMENTO DAS BOLSAS)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983.626,00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790176"/>
                  </a:ext>
                </a:extLst>
              </a:tr>
              <a:tr h="2547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Moradia - campus Sorocaba (aluguel, água, energia, contratação de serviço de área protegida)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170.000,00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87695"/>
                  </a:ext>
                </a:extLst>
              </a:tr>
              <a:tr h="2547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Moradia - campus São Carlos (gás)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63.900,00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207395"/>
                  </a:ext>
                </a:extLst>
              </a:tr>
              <a:tr h="2547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Avaliações socioeconômicas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82.000,00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988656"/>
                  </a:ext>
                </a:extLst>
              </a:tr>
              <a:tr h="2547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Bolsa para colaboradora na UAC (2 unidades)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90.000,00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455002"/>
                  </a:ext>
                </a:extLst>
              </a:tr>
              <a:tr h="2547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Manutenção das piscinas e tanques terapêuticos da USE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100.000,00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825763"/>
                  </a:ext>
                </a:extLst>
              </a:tr>
              <a:tr h="2547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Aquisição de material esportivo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50.000,00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309005"/>
                  </a:ext>
                </a:extLst>
              </a:tr>
              <a:tr h="2547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Alimentação UAC e PNAE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205.000,00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24890"/>
                  </a:ext>
                </a:extLst>
              </a:tr>
              <a:tr h="2547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Demais gastos (salva-vidas, pequenas reformas,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150.000,00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914235"/>
                  </a:ext>
                </a:extLst>
              </a:tr>
              <a:tr h="2547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Serviço de lavanderia para atender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DeAS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USE,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DeEnf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outros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5.000,00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008991"/>
                  </a:ext>
                </a:extLst>
              </a:tr>
              <a:tr h="2547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Serviço de área protegida para os campi de Araras, São Carlos e Lagoa do Sino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60.000,00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65420"/>
                  </a:ext>
                </a:extLst>
              </a:tr>
              <a:tr h="2547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1.959.526,00</a:t>
                      </a:r>
                    </a:p>
                  </a:txBody>
                  <a:tcPr marL="8964" marR="8964" marT="8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831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17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3A4B213-B783-4E03-B272-8B0821791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811998"/>
              </p:ext>
            </p:extLst>
          </p:nvPr>
        </p:nvGraphicFramePr>
        <p:xfrm>
          <a:off x="932155" y="665825"/>
          <a:ext cx="10564428" cy="5761599"/>
        </p:xfrm>
        <a:graphic>
          <a:graphicData uri="http://schemas.openxmlformats.org/drawingml/2006/table">
            <a:tbl>
              <a:tblPr/>
              <a:tblGrid>
                <a:gridCol w="1265784">
                  <a:extLst>
                    <a:ext uri="{9D8B030D-6E8A-4147-A177-3AD203B41FA5}">
                      <a16:colId xmlns:a16="http://schemas.microsoft.com/office/drawing/2014/main" val="3487191705"/>
                    </a:ext>
                  </a:extLst>
                </a:gridCol>
                <a:gridCol w="7643388">
                  <a:extLst>
                    <a:ext uri="{9D8B030D-6E8A-4147-A177-3AD203B41FA5}">
                      <a16:colId xmlns:a16="http://schemas.microsoft.com/office/drawing/2014/main" val="3535706610"/>
                    </a:ext>
                  </a:extLst>
                </a:gridCol>
                <a:gridCol w="1655256">
                  <a:extLst>
                    <a:ext uri="{9D8B030D-6E8A-4147-A177-3AD203B41FA5}">
                      <a16:colId xmlns:a16="http://schemas.microsoft.com/office/drawing/2014/main" val="1932013663"/>
                    </a:ext>
                  </a:extLst>
                </a:gridCol>
              </a:tblGrid>
              <a:tr h="33190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737824"/>
                  </a:ext>
                </a:extLst>
              </a:tr>
              <a:tr h="2978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ESTAGIÁRIOS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020565"/>
                  </a:ext>
                </a:extLst>
              </a:tr>
              <a:tr h="2978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SELEÇÃO E TREINAMENTO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417723"/>
                  </a:ext>
                </a:extLst>
              </a:tr>
              <a:tr h="2978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999769"/>
                  </a:ext>
                </a:extLst>
              </a:tr>
              <a:tr h="29786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946799"/>
                  </a:ext>
                </a:extLst>
              </a:tr>
              <a:tr h="29786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72043"/>
                  </a:ext>
                </a:extLst>
              </a:tr>
              <a:tr h="33190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951578"/>
                  </a:ext>
                </a:extLst>
              </a:tr>
              <a:tr h="2978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BOLSAS MONITORIA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394.001,00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112084"/>
                  </a:ext>
                </a:extLst>
              </a:tr>
              <a:tr h="2978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BOLSA TREINAMENTO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177.140,00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066320"/>
                  </a:ext>
                </a:extLst>
              </a:tr>
              <a:tr h="2978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BOLSA TUTORIA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01783"/>
                  </a:ext>
                </a:extLst>
              </a:tr>
              <a:tr h="2978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BOLSA PAAEG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360.800,00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556040"/>
                  </a:ext>
                </a:extLst>
              </a:tr>
              <a:tr h="2978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VESTIBULAR INDÍGENA E PROVA DE MÚSICA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274439"/>
                  </a:ext>
                </a:extLst>
              </a:tr>
              <a:tr h="2978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976.941,00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437051"/>
                  </a:ext>
                </a:extLst>
              </a:tr>
              <a:tr h="29786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355361"/>
                  </a:ext>
                </a:extLst>
              </a:tr>
              <a:tr h="33190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CURSO MEDICINA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804196"/>
                  </a:ext>
                </a:extLst>
              </a:tr>
              <a:tr h="2978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CURSO MEDICINA  (Internato Sta Casa)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1.205.000,00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256467"/>
                  </a:ext>
                </a:extLst>
              </a:tr>
              <a:tr h="2978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Preceptores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371205"/>
                  </a:ext>
                </a:extLst>
              </a:tr>
              <a:tr h="2978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Simulação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565041"/>
                  </a:ext>
                </a:extLst>
              </a:tr>
              <a:tr h="2978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1.386.000,00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890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017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EE8B686-C8C5-4D54-9A9B-B9C6F2360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612498"/>
              </p:ext>
            </p:extLst>
          </p:nvPr>
        </p:nvGraphicFramePr>
        <p:xfrm>
          <a:off x="568171" y="186432"/>
          <a:ext cx="10963922" cy="6625635"/>
        </p:xfrm>
        <a:graphic>
          <a:graphicData uri="http://schemas.openxmlformats.org/drawingml/2006/table">
            <a:tbl>
              <a:tblPr/>
              <a:tblGrid>
                <a:gridCol w="9246072">
                  <a:extLst>
                    <a:ext uri="{9D8B030D-6E8A-4147-A177-3AD203B41FA5}">
                      <a16:colId xmlns:a16="http://schemas.microsoft.com/office/drawing/2014/main" val="2935637926"/>
                    </a:ext>
                  </a:extLst>
                </a:gridCol>
                <a:gridCol w="1717850">
                  <a:extLst>
                    <a:ext uri="{9D8B030D-6E8A-4147-A177-3AD203B41FA5}">
                      <a16:colId xmlns:a16="http://schemas.microsoft.com/office/drawing/2014/main" val="3125011093"/>
                    </a:ext>
                  </a:extLst>
                </a:gridCol>
              </a:tblGrid>
              <a:tr h="30570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PROAD / DESPESAS CENTRALIZADAS</a:t>
                      </a:r>
                    </a:p>
                  </a:txBody>
                  <a:tcPr marL="7416" marR="7416" marT="74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914360"/>
                  </a:ext>
                </a:extLst>
              </a:tr>
              <a:tr h="253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RESTAURANTES UNIVERSITÁRIOS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6.000.000,00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798102"/>
                  </a:ext>
                </a:extLst>
              </a:tr>
              <a:tr h="4847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TERC. MÃO DE OBRA (apoio administrativo, limpeza, vigilância, manutenção e conservação de bens imóveis, serviço de copa e cozinha)</a:t>
                      </a:r>
                    </a:p>
                  </a:txBody>
                  <a:tcPr marL="7416" marR="7416" marT="7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17.319.000,00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407537"/>
                  </a:ext>
                </a:extLst>
              </a:tr>
              <a:tr h="101519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CONTRATOS PESSOA JURÍDICA (manutenção piscina, elevadores,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- manutenção áreas verdes todos campi: R$ 2,5 milhões                                                                                                             </a:t>
                      </a:r>
                      <a:b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-manutenção civil todos campi: R$ 3 milhões </a:t>
                      </a:r>
                      <a:b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-manutenção elétrica todos campi: R$ 1,38 milhões                          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7.136.000,00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378432"/>
                  </a:ext>
                </a:extLst>
              </a:tr>
              <a:tr h="484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DEMAIS CONTRATOS PJ (serv. motorista, seguro patrimonial,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limp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caixa d’água, seguro estagiários, correios, seg. frota,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250.000,00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166650"/>
                  </a:ext>
                </a:extLst>
              </a:tr>
              <a:tr h="253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CONTRATOS NOVOS (veterinário, interprete de libras, motistas, auxiliar rural,desinsetização,etc)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677.500,00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390741"/>
                  </a:ext>
                </a:extLst>
              </a:tr>
              <a:tr h="253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CONTRATO MANUTENÇÃO AR CONDICIONADO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2.000.000,00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918363"/>
                  </a:ext>
                </a:extLst>
              </a:tr>
              <a:tr h="253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ENERGIA ELÉTRICA (SÃO CARLOS)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6.700.000,00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866426"/>
                  </a:ext>
                </a:extLst>
              </a:tr>
              <a:tr h="253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ENERGIA ELÉTRICA (ARARAS)</a:t>
                      </a:r>
                    </a:p>
                  </a:txBody>
                  <a:tcPr marL="7416" marR="7416" marT="74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1.440.000,00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096514"/>
                  </a:ext>
                </a:extLst>
              </a:tr>
              <a:tr h="253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ENERGIA ELÉTRICA (SOROCABA)</a:t>
                      </a:r>
                    </a:p>
                  </a:txBody>
                  <a:tcPr marL="7416" marR="7416" marT="74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800.000,00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253492"/>
                  </a:ext>
                </a:extLst>
              </a:tr>
              <a:tr h="253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ENERGIA ELÉTRICA (L. SINO)</a:t>
                      </a:r>
                    </a:p>
                  </a:txBody>
                  <a:tcPr marL="7416" marR="7416" marT="74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180.000,00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553184"/>
                  </a:ext>
                </a:extLst>
              </a:tr>
              <a:tr h="253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ÁGUA E ESGOTO - SÃO CARLOS</a:t>
                      </a:r>
                    </a:p>
                  </a:txBody>
                  <a:tcPr marL="7416" marR="7416" marT="74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3.000.000,00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85187"/>
                  </a:ext>
                </a:extLst>
              </a:tr>
              <a:tr h="253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Demandas Centros e Unidades - SAGUI (material hospitalar) 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17.950,00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297372"/>
                  </a:ext>
                </a:extLst>
              </a:tr>
              <a:tr h="253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Demandas Centros e Unidades - SAGUI - (reagentes, químicos e biológicos)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235.800,00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690202"/>
                  </a:ext>
                </a:extLst>
              </a:tr>
              <a:tr h="253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Demandas Centros e Unidades - SAGUI - AULAS PRÁTICAS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33.500,00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838483"/>
                  </a:ext>
                </a:extLst>
              </a:tr>
              <a:tr h="253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Demandas Centros e Unidades - SAGUI - (eletroeletrônicos e mecânicos)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248.120,00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611939"/>
                  </a:ext>
                </a:extLst>
              </a:tr>
              <a:tr h="253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Demandas Centros e Unidades - SAGUI - (vidrarias)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386.225,00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816529"/>
                  </a:ext>
                </a:extLst>
              </a:tr>
              <a:tr h="253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Demandas Centros e Unidades - SAGUI (uso comum)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416.850,00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993096"/>
                  </a:ext>
                </a:extLst>
              </a:tr>
              <a:tr h="253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CONTRATO - VEÍCULOS PRÓPRIOS: combustível, manutenção,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etc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500.000,00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592750"/>
                  </a:ext>
                </a:extLst>
              </a:tr>
              <a:tr h="253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GÁS GLP (unidades campus São Carlos)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20.000,00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798759"/>
                  </a:ext>
                </a:extLst>
              </a:tr>
              <a:tr h="253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DIÁRIAS 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200.000,00</a:t>
                      </a:r>
                    </a:p>
                  </a:txBody>
                  <a:tcPr marL="7416" marR="7416" marT="7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170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10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1518135-9C31-410F-AF24-A05B0B949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697779"/>
              </p:ext>
            </p:extLst>
          </p:nvPr>
        </p:nvGraphicFramePr>
        <p:xfrm>
          <a:off x="648070" y="204187"/>
          <a:ext cx="10733103" cy="6462952"/>
        </p:xfrm>
        <a:graphic>
          <a:graphicData uri="http://schemas.openxmlformats.org/drawingml/2006/table">
            <a:tbl>
              <a:tblPr/>
              <a:tblGrid>
                <a:gridCol w="9051418">
                  <a:extLst>
                    <a:ext uri="{9D8B030D-6E8A-4147-A177-3AD203B41FA5}">
                      <a16:colId xmlns:a16="http://schemas.microsoft.com/office/drawing/2014/main" val="1473807042"/>
                    </a:ext>
                  </a:extLst>
                </a:gridCol>
                <a:gridCol w="1681685">
                  <a:extLst>
                    <a:ext uri="{9D8B030D-6E8A-4147-A177-3AD203B41FA5}">
                      <a16:colId xmlns:a16="http://schemas.microsoft.com/office/drawing/2014/main" val="534760101"/>
                    </a:ext>
                  </a:extLst>
                </a:gridCol>
              </a:tblGrid>
              <a:tr h="3776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LOCAÇÃO DE TRANSPORTE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147926"/>
                  </a:ext>
                </a:extLst>
              </a:tr>
              <a:tr h="3776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ACERVO DIGITAL - SIBI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151,200,00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194760"/>
                  </a:ext>
                </a:extLst>
              </a:tr>
              <a:tr h="3776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ANUIDADES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484965"/>
                  </a:ext>
                </a:extLst>
              </a:tr>
              <a:tr h="3776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SUPRIMENTO DE FUNDOS (todos os campi)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564336"/>
                  </a:ext>
                </a:extLst>
              </a:tr>
              <a:tr h="3776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BOLSAS SRINTER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231271"/>
                  </a:ext>
                </a:extLst>
              </a:tr>
              <a:tr h="3776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BOLSAS INSTITUTO DE LÍGUAS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510466"/>
                  </a:ext>
                </a:extLst>
              </a:tr>
              <a:tr h="3776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COLABORADORES EVENTUAIS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214333"/>
                  </a:ext>
                </a:extLst>
              </a:tr>
              <a:tr h="3776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RECARGA DE EXTINTORES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3080"/>
                  </a:ext>
                </a:extLst>
              </a:tr>
              <a:tr h="3776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ALIMENTOS DOS ANIMAIS E MARAVALHA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077595"/>
                  </a:ext>
                </a:extLst>
              </a:tr>
              <a:tr h="3776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PEDÁGIOS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73789"/>
                  </a:ext>
                </a:extLst>
              </a:tr>
              <a:tr h="3776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PASSAGENS AEREAS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742910"/>
                  </a:ext>
                </a:extLst>
              </a:tr>
              <a:tr h="3776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AQUISIÇÕES PJ POR DISPENSA DE LICITAÇÕES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061064"/>
                  </a:ext>
                </a:extLst>
              </a:tr>
              <a:tr h="3776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48.677.945,00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946035"/>
                  </a:ext>
                </a:extLst>
              </a:tr>
              <a:tr h="377635">
                <a:tc gridSpan="2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672968"/>
                  </a:ext>
                </a:extLst>
              </a:tr>
              <a:tr h="42079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SECRETARIA GERAL DE INFORMÁTICA - SIN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942315"/>
                  </a:ext>
                </a:extLst>
              </a:tr>
              <a:tr h="3776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CUSTEIO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60640"/>
                  </a:ext>
                </a:extLst>
              </a:tr>
              <a:tr h="3776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992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8673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258</TotalTime>
  <Words>963</Words>
  <Application>Microsoft Office PowerPoint</Application>
  <PresentationFormat>Widescreen</PresentationFormat>
  <Paragraphs>334</Paragraphs>
  <Slides>14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Calibri</vt:lpstr>
      <vt:lpstr>Wingdings 3</vt:lpstr>
      <vt:lpstr>Trebuchet MS</vt:lpstr>
      <vt:lpstr>Arial</vt:lpstr>
      <vt:lpstr>Times New Roman</vt:lpstr>
      <vt:lpstr>Facetado</vt:lpstr>
      <vt:lpstr>PLANEJAMENTO DAS DEMANDAS ORÇAMENTO 2022 - UFSCar </vt:lpstr>
      <vt:lpstr>Apresentação do PowerPoint</vt:lpstr>
      <vt:lpstr>Orçamento para as universidades federais</vt:lpstr>
      <vt:lpstr>ORÇAMENTO UFSCAR – EXERCÍCIO 2022</vt:lpstr>
      <vt:lpstr>Apresentação do PowerPoint</vt:lpstr>
      <vt:lpstr>DEMANDAS - CUSTEIO </vt:lpstr>
      <vt:lpstr>Apresentação do PowerPoint</vt:lpstr>
      <vt:lpstr>Apresentação do PowerPoint</vt:lpstr>
      <vt:lpstr>Apresentação do PowerPoint</vt:lpstr>
      <vt:lpstr>ORÇAMENTO X DEMANDAS - CUSTEIO - 20RK/RTN -  POR UNIDADES </vt:lpstr>
      <vt:lpstr>ORÇAMENTO X DEMANDAS - INVESTIMENTOS </vt:lpstr>
      <vt:lpstr>EMENDAS DISPONIBILIZADAS NA LOA 2022</vt:lpstr>
      <vt:lpstr>RECURSOS PRÓPRIOS</vt:lpstr>
      <vt:lpstr>Obrigada!!!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PLANEJAMENTO DA EXECUÇÃO ORÇAMENTÁRIA DO orçamento 2022 - UFSCar</dc:title>
  <dc:creator>User</dc:creator>
  <cp:lastModifiedBy>Izaura do Carmo Alcoforado</cp:lastModifiedBy>
  <cp:revision>15</cp:revision>
  <dcterms:created xsi:type="dcterms:W3CDTF">2022-02-16T13:31:48Z</dcterms:created>
  <dcterms:modified xsi:type="dcterms:W3CDTF">2022-03-18T14:18:42Z</dcterms:modified>
</cp:coreProperties>
</file>